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05" r:id="rId5"/>
    <p:sldId id="327" r:id="rId6"/>
    <p:sldId id="328" r:id="rId7"/>
    <p:sldId id="700" r:id="rId8"/>
    <p:sldId id="701" r:id="rId9"/>
    <p:sldId id="696" r:id="rId10"/>
    <p:sldId id="724" r:id="rId11"/>
    <p:sldId id="690" r:id="rId12"/>
    <p:sldId id="719" r:id="rId13"/>
    <p:sldId id="725" r:id="rId14"/>
    <p:sldId id="718" r:id="rId15"/>
    <p:sldId id="685" r:id="rId16"/>
    <p:sldId id="731" r:id="rId17"/>
    <p:sldId id="726" r:id="rId18"/>
    <p:sldId id="723" r:id="rId19"/>
    <p:sldId id="727" r:id="rId20"/>
    <p:sldId id="729" r:id="rId21"/>
    <p:sldId id="728" r:id="rId22"/>
    <p:sldId id="730" r:id="rId23"/>
    <p:sldId id="733" r:id="rId24"/>
    <p:sldId id="732" r:id="rId25"/>
    <p:sldId id="734" r:id="rId26"/>
    <p:sldId id="735" r:id="rId27"/>
    <p:sldId id="694" r:id="rId28"/>
    <p:sldId id="302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Bonnemayre" initials="SB" lastIdx="1" clrIdx="0">
    <p:extLst>
      <p:ext uri="{19B8F6BF-5375-455C-9EA6-DF929625EA0E}">
        <p15:presenceInfo xmlns:p15="http://schemas.microsoft.com/office/powerpoint/2012/main" userId="Sophie Bonnemay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8924"/>
    <a:srgbClr val="FFE3D1"/>
    <a:srgbClr val="863300"/>
    <a:srgbClr val="009999"/>
    <a:srgbClr val="36C3A8"/>
    <a:srgbClr val="FF6707"/>
    <a:srgbClr val="FFA771"/>
    <a:srgbClr val="642600"/>
    <a:srgbClr val="FFD3A7"/>
    <a:srgbClr val="9A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2020 : FNE –</a:t>
            </a:r>
            <a:r>
              <a:rPr lang="fr-FR" baseline="0" dirty="0"/>
              <a:t> 2M€ d’engagement</a:t>
            </a:r>
          </a:p>
          <a:p>
            <a:r>
              <a:rPr lang="fr-FR" baseline="0" dirty="0"/>
              <a:t>PCRH :  convention en cours pour 700K€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91D6-D05C-45D2-BBA0-9BDEFBEF38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80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91D6-D05C-45D2-BBA0-9BDEFBEF382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71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E91D6-D05C-45D2-BBA0-9BDEFBEF382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73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xmlns="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r>
              <a:rPr lang="en-GB" altLang="en-GB" sz="800">
                <a:solidFill>
                  <a:schemeClr val="tx1"/>
                </a:solidFill>
              </a:rPr>
              <a:t/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13" y="5390607"/>
            <a:ext cx="2823188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xmlns="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xmlns="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xmlns="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xmlns="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xmlns="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xmlns="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xmlns="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xmlns="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xmlns="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xmlns="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xmlns="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xmlns="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xmlns="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xmlns="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xmlns="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xmlns="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xmlns="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xmlns="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xmlns="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xmlns="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xmlns="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xmlns="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xmlns="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xmlns="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xmlns="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xmlns="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xmlns="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xmlns="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xmlns="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xmlns="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xmlns="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xmlns="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xmlns="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xmlns="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xmlns="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xmlns="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xmlns="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xmlns="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xmlns="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xmlns="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xmlns="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xmlns="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xmlns="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xmlns="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xmlns="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xmlns="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xmlns="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xmlns="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xmlns="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xmlns="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xmlns="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xmlns="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xmlns="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xmlns="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xmlns="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xmlns="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xmlns="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xmlns="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xmlns="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xmlns="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xmlns="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xmlns="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xmlns="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xmlns="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xmlns="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xmlns="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xmlns="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xmlns="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xmlns="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xmlns="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xmlns="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xmlns="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xmlns="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xmlns="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xmlns="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xmlns="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xmlns="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xmlns="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xmlns="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xmlns="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xmlns="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xmlns="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xmlns="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xmlns="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xmlns="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xmlns="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xmlns="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xmlns="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xmlns="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xmlns="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xmlns="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xmlns="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xmlns="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xmlns="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xmlns="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xmlns="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xmlns="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xmlns="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xmlns="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xmlns="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xmlns="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xmlns="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xmlns="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xmlns="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xmlns="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xmlns="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xmlns="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xmlns="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xmlns="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xmlns="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xmlns="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xmlns="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xmlns="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xmlns="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xmlns="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xmlns="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xmlns="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xmlns="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xmlns="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xmlns="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xmlns="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xmlns="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xmlns="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xmlns="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xmlns="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xmlns="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xmlns="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xmlns="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xmlns="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xmlns="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xmlns="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xmlns="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xmlns="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xmlns="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xmlns="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xmlns="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xmlns="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xmlns="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xmlns="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xmlns="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xmlns="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xmlns="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xmlns="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xmlns="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xmlns="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xmlns="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xmlns="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xmlns="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xmlns="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xmlns="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xmlns="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xmlns="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xmlns="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xmlns="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xmlns="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xmlns="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xmlns="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xmlns="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xmlns="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xmlns="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xmlns="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r>
              <a:rPr lang="en-GB" altLang="en-GB" sz="800">
                <a:solidFill>
                  <a:schemeClr val="tx1"/>
                </a:solidFill>
              </a:rPr>
              <a:t/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xmlns="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13" y="5390607"/>
            <a:ext cx="2823188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xmlns="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xmlns="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xmlns="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xmlns="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xmlns="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xmlns="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xmlns="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xmlns="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xmlns="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xmlns="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xmlns="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xmlns="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xmlns="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xmlns="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xmlns="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xmlns="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xmlns="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xmlns="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xmlns="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xmlns="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xmlns="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xmlns="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xmlns="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xmlns="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xmlns="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xmlns="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xmlns="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xmlns="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xmlns="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xmlns="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xmlns="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xmlns="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xmlns="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xmlns="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xmlns="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xmlns="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xmlns="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xmlns="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xmlns="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xmlns="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xmlns="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xmlns="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xmlns="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xmlns="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xmlns="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xmlns="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xmlns="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xmlns="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xmlns="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xmlns="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xmlns="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xmlns="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xmlns="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xmlns="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13" y="5390607"/>
            <a:ext cx="2823188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xmlns="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r>
              <a:rPr lang="en-GB" altLang="en-GB" sz="800">
                <a:solidFill>
                  <a:schemeClr val="tx1"/>
                </a:solidFill>
              </a:rPr>
              <a:t/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xmlns="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13" y="5390607"/>
            <a:ext cx="2823188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xmlns="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xmlns="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xmlns="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xmlns="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xmlns="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xmlns="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xmlns="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xmlns="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xmlns="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xmlns="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xmlns="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xmlns="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xmlns="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xmlns="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xmlns="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xmlns="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xmlns="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xmlns="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xmlns="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xmlns="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xmlns="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xmlns="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xmlns="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xmlns="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xmlns="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xmlns="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xmlns="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xmlns="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xmlns="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xmlns="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xmlns="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xmlns="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xmlns="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xmlns="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xmlns="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xmlns="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xmlns="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xmlns="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xmlns="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xmlns="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xmlns="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xmlns="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xmlns="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xmlns="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xmlns="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xmlns="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xmlns="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xmlns="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xmlns="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xmlns="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xmlns="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xmlns="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xmlns="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xmlns="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xmlns="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xmlns="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xmlns="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xmlns="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xmlns="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xmlns="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xmlns="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xmlns="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xmlns="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xmlns="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xmlns="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xmlns="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xmlns="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xmlns="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xmlns="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xmlns="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xmlns="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xmlns="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xmlns="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xmlns="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xmlns="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xmlns="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xmlns="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xmlns="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xmlns="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xmlns="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xmlns="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xmlns="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xmlns="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xmlns="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xmlns="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xmlns="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xmlns="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xmlns="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xmlns="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xmlns="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xmlns="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xmlns="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xmlns="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xmlns="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xmlns="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xmlns="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xmlns="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xmlns="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xmlns="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xmlns="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xmlns="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xmlns="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xmlns="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xmlns="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xmlns="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xmlns="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xmlns="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xmlns="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xmlns="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xmlns="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xmlns="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xmlns="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xmlns="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xmlns="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xmlns="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xmlns="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xmlns="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xmlns="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xmlns="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xmlns="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xmlns="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xmlns="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xmlns="" id="{638FB878-FF54-4F1A-A1C4-E8240E2E614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693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E24579-1DF8-4BF3-B16E-031CC038B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83" y="1746099"/>
            <a:ext cx="9960816" cy="3365802"/>
          </a:xfrm>
        </p:spPr>
        <p:txBody>
          <a:bodyPr>
            <a:normAutofit/>
          </a:bodyPr>
          <a:lstStyle/>
          <a:p>
            <a:r>
              <a:rPr lang="fr-FR" dirty="0"/>
              <a:t>AKTO Occitanie</a:t>
            </a:r>
            <a:br>
              <a:rPr lang="fr-FR" dirty="0"/>
            </a:br>
            <a:r>
              <a:rPr lang="fr-FR" sz="2800" dirty="0"/>
              <a:t>RENCONTRE  GARF – 19 février 2021</a:t>
            </a:r>
            <a:endParaRPr lang="fr-FR" sz="1800" dirty="0"/>
          </a:p>
        </p:txBody>
      </p:sp>
      <p:pic>
        <p:nvPicPr>
          <p:cNvPr id="3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67A0C1CD-D942-4937-8648-6C17D4521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760" y="5604730"/>
            <a:ext cx="2823272" cy="10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56172A-D0DE-4092-8AC4-EC74EAFD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4"/>
            <a:ext cx="10728000" cy="472366"/>
          </a:xfrm>
        </p:spPr>
        <p:txBody>
          <a:bodyPr>
            <a:normAutofit/>
          </a:bodyPr>
          <a:lstStyle/>
          <a:p>
            <a:r>
              <a:rPr lang="fr-FR" sz="29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Calendrier et modalités de versement pour la contribution unique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5370DDB-067F-4903-AECE-B262F888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26D13B-3F2F-435E-981C-7A6C16A6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5968C4E-6C11-41E8-AD50-14957F1D84C5}"/>
              </a:ext>
            </a:extLst>
          </p:cNvPr>
          <p:cNvSpPr txBox="1"/>
          <p:nvPr/>
        </p:nvSpPr>
        <p:spPr>
          <a:xfrm>
            <a:off x="720000" y="1062614"/>
            <a:ext cx="10728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i="0" dirty="0">
                <a:effectLst/>
                <a:latin typeface="Rawline"/>
              </a:rPr>
              <a:t>Le décret N°2020-1739 du 29/12/2020 fixe le calendrier 2021</a:t>
            </a:r>
            <a:r>
              <a:rPr lang="fr-FR" sz="1600" b="0" i="0" dirty="0">
                <a:effectLst/>
                <a:latin typeface="Rawline"/>
              </a:rPr>
              <a:t> des versements suivant :</a:t>
            </a:r>
          </a:p>
          <a:p>
            <a:pPr algn="l"/>
            <a:endParaRPr lang="fr-FR" sz="1600" b="1" i="0" dirty="0">
              <a:effectLst/>
              <a:latin typeface="Rawline"/>
            </a:endParaRPr>
          </a:p>
          <a:p>
            <a:pPr algn="l"/>
            <a:r>
              <a:rPr lang="fr-FR" b="1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Arial" panose="020B0604020202020204" pitchFamily="34" charset="0"/>
              </a:rPr>
              <a:t>Avant le 1er mars 2021 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Entreprises moins de 11 salariés :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Rawline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Rawline"/>
              </a:rPr>
              <a:t>versent 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l’intégralité de la contribution formation (0,55%) et la taxe d’apprentissage au titre des salaires 2020 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Rawline"/>
              </a:rPr>
              <a:t>(et le 1% CPF-CDD, s’il y a lieu)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00"/>
              </a:solidFill>
              <a:latin typeface="Rawl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00"/>
                </a:solidFill>
                <a:latin typeface="Rawline"/>
              </a:rPr>
              <a:t>E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ntreprises 11 salariés et plus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Rawline"/>
              </a:rPr>
              <a:t> versent  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le solde de la contribution unique 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Rawline"/>
              </a:rPr>
              <a:t>à la formation professionnelle et à l’alternance 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au titre des salaires 2020 (ainsi que le 1% CPF-CDD et la CSA, s’il y a lieu)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Rawline"/>
              </a:rPr>
              <a:t> et 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un acompte de contribution unique de 60% au titre des salaires 2021.</a:t>
            </a:r>
            <a:endParaRPr lang="fr-FR" sz="1600" b="0" i="0" dirty="0">
              <a:solidFill>
                <a:srgbClr val="000000"/>
              </a:solidFill>
              <a:effectLst/>
              <a:latin typeface="Rawline"/>
            </a:endParaRPr>
          </a:p>
          <a:p>
            <a:pPr algn="l"/>
            <a:endParaRPr lang="fr-FR" sz="1600" b="1" i="0" dirty="0">
              <a:effectLst/>
              <a:latin typeface="Rawline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Arial" panose="020B0604020202020204" pitchFamily="34" charset="0"/>
              </a:rPr>
              <a:t>Avant le 1er juin 2021 : </a:t>
            </a:r>
          </a:p>
          <a:p>
            <a:pPr algn="l"/>
            <a:r>
              <a:rPr lang="fr-FR" sz="1600" b="0" i="0" dirty="0">
                <a:effectLst/>
                <a:latin typeface="Rawline"/>
              </a:rPr>
              <a:t>Quelle que soit la taille de votre entreprise, </a:t>
            </a:r>
            <a:r>
              <a:rPr lang="fr-FR" sz="1600" b="1" i="0" dirty="0">
                <a:effectLst/>
                <a:latin typeface="Rawline"/>
              </a:rPr>
              <a:t>vous versez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Rawline"/>
              </a:rPr>
              <a:t> le 13 %,</a:t>
            </a:r>
            <a:r>
              <a:rPr lang="fr-FR" sz="1600" b="0" i="0" dirty="0">
                <a:effectLst/>
                <a:latin typeface="Rawline"/>
              </a:rPr>
              <a:t> dépenses libératoires de taxe d’apprentissage 2020, aux écoles et institutions reconnues par la réglementation de votre choix, à l’exception, toujours, des entreprises d’Alsace-Moselle.</a:t>
            </a:r>
          </a:p>
          <a:p>
            <a:endParaRPr lang="fr-FR" b="1" dirty="0">
              <a:solidFill>
                <a:schemeClr val="bg2"/>
              </a:solidFill>
              <a:latin typeface="Calibri Light" panose="020F030202020403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Arial" panose="020B0604020202020204" pitchFamily="34" charset="0"/>
              </a:rPr>
              <a:t>Avant le 15 septembre 2021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entreprise moins de 11 salariés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Rawline"/>
              </a:rPr>
              <a:t>, vous versez un acompte de la contribution unique (et du 1% CPF-CDD s’il y a lieu) de 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40%, au titre des salaires 2021.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entreprise compte 11 salariés et plus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Rawline"/>
              </a:rPr>
              <a:t>, un 2e acompte de la contribution unique de 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Rawline"/>
              </a:rPr>
              <a:t>38%, au titre des salaires 2021.</a:t>
            </a:r>
          </a:p>
        </p:txBody>
      </p:sp>
    </p:spTree>
    <p:extLst>
      <p:ext uri="{BB962C8B-B14F-4D97-AF65-F5344CB8AC3E}">
        <p14:creationId xmlns:p14="http://schemas.microsoft.com/office/powerpoint/2010/main" val="11635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5370DDB-067F-4903-AECE-B262F888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26D13B-3F2F-435E-981C-7A6C16A6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11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DEEAE5FC-24A0-4D25-BD48-CF353A7072A0}"/>
              </a:ext>
            </a:extLst>
          </p:cNvPr>
          <p:cNvSpPr txBox="1"/>
          <p:nvPr/>
        </p:nvSpPr>
        <p:spPr>
          <a:xfrm>
            <a:off x="496111" y="1030177"/>
            <a:ext cx="111576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D’autres contributions légales peuvent s’ajouter : </a:t>
            </a:r>
          </a:p>
          <a:p>
            <a:endParaRPr lang="fr-FR" dirty="0"/>
          </a:p>
          <a:p>
            <a:r>
              <a:rPr lang="fr-FR" sz="1600" b="1" dirty="0"/>
              <a:t>La contribution conventionnelle</a:t>
            </a:r>
            <a:r>
              <a:rPr lang="fr-FR" sz="1600" dirty="0"/>
              <a:t>, qui peut être décidée dans le cadre d’un accord par les partenaires sociaux d’une branche professionnelle. </a:t>
            </a:r>
          </a:p>
          <a:p>
            <a:endParaRPr lang="fr-FR" sz="1600" dirty="0"/>
          </a:p>
          <a:p>
            <a:r>
              <a:rPr lang="fr-FR" sz="1600" b="1" dirty="0"/>
              <a:t>la contribution supplémentaire à l’apprentissage (CSA) </a:t>
            </a:r>
            <a:r>
              <a:rPr lang="fr-FR" sz="1600" dirty="0"/>
              <a:t>pour les entreprises qui emploient au moins 250 salariés et comptent moins de 5 % d’alternants dans leur effectif annuel moyen </a:t>
            </a:r>
          </a:p>
          <a:p>
            <a:endParaRPr lang="fr-FR" sz="1600" dirty="0"/>
          </a:p>
          <a:p>
            <a:r>
              <a:rPr lang="fr-FR" sz="1600" b="1" dirty="0"/>
              <a:t>La contribution volontaire à la formation professionnelle</a:t>
            </a:r>
          </a:p>
          <a:p>
            <a:endParaRPr lang="fr-FR" sz="1600" dirty="0"/>
          </a:p>
          <a:p>
            <a:r>
              <a:rPr lang="fr-FR" sz="1600" b="1" dirty="0"/>
              <a:t>la contribution pour le financement du CPF des salariés en CDD </a:t>
            </a:r>
            <a:r>
              <a:rPr lang="fr-FR" sz="1600" dirty="0"/>
              <a:t>(CPF-CDD, ex-CIF-CDD), pour les entreprises qui emploient des contrats à durée déterminée.</a:t>
            </a:r>
          </a:p>
          <a:p>
            <a:r>
              <a:rPr lang="fr-FR" sz="1600" dirty="0"/>
              <a:t>Pour savoir si votre entreprise doit s’acquitter de ces contributions, </a:t>
            </a:r>
          </a:p>
          <a:p>
            <a:endParaRPr lang="fr-FR" sz="1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dirty="0"/>
              <a:t>Les frais de paritarisme,</a:t>
            </a:r>
          </a:p>
          <a:p>
            <a:pPr algn="l"/>
            <a:endParaRPr lang="fr-FR" sz="1600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dirty="0"/>
              <a:t>Le dialogue social.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E6B6F6F-46DD-4358-A4EE-43C004439500}"/>
              </a:ext>
            </a:extLst>
          </p:cNvPr>
          <p:cNvSpPr txBox="1"/>
          <p:nvPr/>
        </p:nvSpPr>
        <p:spPr>
          <a:xfrm>
            <a:off x="2123062" y="398562"/>
            <a:ext cx="6094378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900" b="1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Arial" panose="020B0604020202020204" pitchFamily="34" charset="0"/>
              </a:rPr>
              <a:t>Autres contributions </a:t>
            </a:r>
          </a:p>
        </p:txBody>
      </p:sp>
    </p:spTree>
    <p:extLst>
      <p:ext uri="{BB962C8B-B14F-4D97-AF65-F5344CB8AC3E}">
        <p14:creationId xmlns:p14="http://schemas.microsoft.com/office/powerpoint/2010/main" val="22572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3"/>
            </a:gs>
            <a:gs pos="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7B01C523-3454-44FB-B8AB-1DD82CCD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ACEA0939-57CE-4F0A-8977-C9472817F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Rôle et missions des </a:t>
            </a:r>
            <a:r>
              <a:rPr lang="fr-FR" dirty="0" err="1"/>
              <a:t>Opco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A9CB0E4-284C-495E-89CB-F9624C37C2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2863" y="215900"/>
            <a:ext cx="719137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3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393618-9308-4BFB-B1CB-39B19478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3196"/>
            <a:ext cx="10728000" cy="530732"/>
          </a:xfrm>
        </p:spPr>
        <p:txBody>
          <a:bodyPr/>
          <a:lstStyle/>
          <a:p>
            <a:r>
              <a:rPr lang="fr-FR" sz="29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Les Missions de l’OPC0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C5CB45A-5C6B-45C4-89F0-0486E590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6B9911E-9B9B-49EB-A6BC-907EE83C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5B8B4A7-7388-4F73-B63B-C579DBDFB754}"/>
              </a:ext>
            </a:extLst>
          </p:cNvPr>
          <p:cNvSpPr txBox="1"/>
          <p:nvPr/>
        </p:nvSpPr>
        <p:spPr>
          <a:xfrm>
            <a:off x="454034" y="1255350"/>
            <a:ext cx="1128393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spc="100" dirty="0"/>
              <a:t>Assurer le </a:t>
            </a:r>
            <a:r>
              <a:rPr lang="fr-FR" sz="1600" b="1" spc="100" dirty="0"/>
              <a:t>financement des contrats d’apprentissage et de professionnalisation</a:t>
            </a:r>
            <a:r>
              <a:rPr lang="fr-FR" sz="1600" spc="100" dirty="0"/>
              <a:t>, selon les niveaux de prise en charge fixés par les branches professionnelles ;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endParaRPr lang="fr-FR" sz="1600" spc="100" dirty="0"/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spc="100" dirty="0"/>
              <a:t>Apporter un </a:t>
            </a:r>
            <a:r>
              <a:rPr lang="fr-FR" sz="1600" b="1" spc="100" dirty="0"/>
              <a:t>appui technique aux branches </a:t>
            </a:r>
            <a:r>
              <a:rPr lang="fr-FR" sz="1600" spc="100" dirty="0"/>
              <a:t>professionnelles pour :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endParaRPr lang="fr-FR" sz="1600" spc="100" dirty="0"/>
          </a:p>
          <a:p>
            <a:pPr marL="2347913" indent="-285750">
              <a:buFont typeface="Arial" panose="020B0604020202020204" pitchFamily="34" charset="0"/>
              <a:buChar char="•"/>
            </a:pPr>
            <a:r>
              <a:rPr lang="fr-FR" sz="1600" spc="100" dirty="0"/>
              <a:t>établir </a:t>
            </a:r>
            <a:r>
              <a:rPr lang="fr-FR" sz="1600" b="1" spc="100" dirty="0"/>
              <a:t>la gestion prévisionnelle de l’emploi et des compétences </a:t>
            </a:r>
            <a:r>
              <a:rPr lang="fr-FR" sz="1600" spc="100" dirty="0"/>
              <a:t>(GPEC) </a:t>
            </a:r>
          </a:p>
          <a:p>
            <a:pPr marL="2347913" indent="-285750">
              <a:buFont typeface="Arial" panose="020B0604020202020204" pitchFamily="34" charset="0"/>
              <a:buChar char="•"/>
            </a:pPr>
            <a:endParaRPr lang="fr-FR" sz="1600" b="1" spc="100" dirty="0"/>
          </a:p>
          <a:p>
            <a:pPr marL="2347913" indent="-285750">
              <a:buFont typeface="Arial" panose="020B0604020202020204" pitchFamily="34" charset="0"/>
              <a:buChar char="•"/>
            </a:pPr>
            <a:r>
              <a:rPr lang="fr-FR" sz="1600" b="1" spc="100" dirty="0"/>
              <a:t>déterminer les niveaux de prise en charge </a:t>
            </a:r>
            <a:r>
              <a:rPr lang="fr-FR" sz="1600" spc="100" dirty="0"/>
              <a:t>des contrats d’apprentissage et des contrats de professionnalisation ;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endParaRPr lang="fr-FR" sz="1600" spc="100" dirty="0"/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b="1" spc="100" dirty="0"/>
              <a:t>Accompagner les branches  </a:t>
            </a:r>
            <a:r>
              <a:rPr lang="fr-FR" sz="1600" spc="100" dirty="0"/>
              <a:t>dans leur mission de certification 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endParaRPr lang="fr-FR" sz="1600" spc="100" dirty="0"/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spc="100" dirty="0"/>
              <a:t>Assurer </a:t>
            </a:r>
            <a:r>
              <a:rPr lang="fr-FR" sz="1600" b="1" spc="100" dirty="0"/>
              <a:t>un service de proximité </a:t>
            </a:r>
            <a:r>
              <a:rPr lang="fr-FR" sz="1600" spc="100" dirty="0"/>
              <a:t>au bénéfice des très petites, petites et moyennes entreprises, permettant :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spc="100" dirty="0"/>
              <a:t>d’améliorer l’information et l’accès des salariés de ces entreprises à la formation professionnelle 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b="1" spc="100" dirty="0"/>
              <a:t>Accompagner les  entreprises </a:t>
            </a:r>
            <a:r>
              <a:rPr lang="fr-FR" sz="1600" spc="100" dirty="0"/>
              <a:t>dans l’analyse et la définition de leurs besoins en matière de formation professionnelle, notamment au regard des mutations économiques et techniques de leur secteur d’activité.</a:t>
            </a:r>
          </a:p>
        </p:txBody>
      </p:sp>
    </p:spTree>
    <p:extLst>
      <p:ext uri="{BB962C8B-B14F-4D97-AF65-F5344CB8AC3E}">
        <p14:creationId xmlns:p14="http://schemas.microsoft.com/office/powerpoint/2010/main" val="6459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AC5035-A970-413A-AEE4-6A12663F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89" y="216000"/>
            <a:ext cx="10728000" cy="890661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Vos </a:t>
            </a:r>
            <a:r>
              <a:rPr lang="fr-FR" sz="3600" dirty="0" err="1">
                <a:solidFill>
                  <a:schemeClr val="bg2"/>
                </a:solidFill>
              </a:rPr>
              <a:t>Opco</a:t>
            </a:r>
            <a:r>
              <a:rPr lang="fr-FR" sz="3600" dirty="0">
                <a:solidFill>
                  <a:schemeClr val="bg2"/>
                </a:solidFill>
              </a:rPr>
              <a:t> vous accompagnent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C3BA6D2-8786-4E8D-ADA6-3398ECA9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BFC0F-5DC1-4416-91DB-28D254F7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52864E5-5A75-4C14-A707-10918EBD54E1}"/>
              </a:ext>
            </a:extLst>
          </p:cNvPr>
          <p:cNvSpPr txBox="1"/>
          <p:nvPr/>
        </p:nvSpPr>
        <p:spPr>
          <a:xfrm>
            <a:off x="2147862" y="2296605"/>
            <a:ext cx="84215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Pour recruter en alternance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Pour diversifier vos recrutements et votre </a:t>
            </a:r>
            <a:r>
              <a:rPr lang="fr-FR" sz="2000" dirty="0" err="1"/>
              <a:t>sourcing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Pour mettre en place et  financer vos projets de  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Répondre à vos problématiques RH et vos enjeux emploi/formation</a:t>
            </a:r>
          </a:p>
        </p:txBody>
      </p:sp>
    </p:spTree>
    <p:extLst>
      <p:ext uri="{BB962C8B-B14F-4D97-AF65-F5344CB8AC3E}">
        <p14:creationId xmlns:p14="http://schemas.microsoft.com/office/powerpoint/2010/main" val="1042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AC5035-A970-413A-AEE4-6A12663F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89" y="581125"/>
            <a:ext cx="10728000" cy="890661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solidFill>
                  <a:schemeClr val="bg2"/>
                </a:solidFill>
              </a:rPr>
              <a:t>Accompagner les  entreprises et salariés dans leurs projets :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C3BA6D2-8786-4E8D-ADA6-3398ECA9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BFC0F-5DC1-4416-91DB-28D254F7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15</a:t>
            </a:fld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EDB38B0-10A3-4655-AC1F-807A89F7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38" y="1026455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D1C471-8785-4553-8E09-5BCBD3C8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Mesurer les impacts de la crise pour préparer demain</a:t>
            </a:r>
            <a:r>
              <a:rPr lang="fr-FR" b="1" dirty="0">
                <a:solidFill>
                  <a:srgbClr val="000000"/>
                </a:solidFill>
                <a:latin typeface="Rawline"/>
              </a:rPr>
              <a:t/>
            </a:r>
            <a:br>
              <a:rPr lang="fr-FR" b="1" dirty="0">
                <a:solidFill>
                  <a:srgbClr val="000000"/>
                </a:solidFill>
                <a:latin typeface="Rawline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667AE7E-70F0-4E7C-A946-533A267FE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90" y="1869282"/>
            <a:ext cx="10922706" cy="4585595"/>
          </a:xfrm>
        </p:spPr>
        <p:txBody>
          <a:bodyPr/>
          <a:lstStyle/>
          <a:p>
            <a:r>
              <a:rPr lang="fr-FR" sz="1800" b="0" dirty="0">
                <a:solidFill>
                  <a:schemeClr val="tx1"/>
                </a:solidFill>
              </a:rPr>
              <a:t>Pour mieux mesurer l’impact de la crise et appuyer les entreprises dans la programmation des formations les plus adaptées, AKTO réalise auprès de ses adhérents des pré-diagnostics </a:t>
            </a:r>
            <a:r>
              <a:rPr lang="fr-FR" sz="1800" b="0" dirty="0" err="1">
                <a:solidFill>
                  <a:schemeClr val="tx1"/>
                </a:solidFill>
              </a:rPr>
              <a:t>rh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 Light" panose="020F0302020204030204" pitchFamily="34" charset="0"/>
                <a:cs typeface="Arial" panose="020B0604020202020204" pitchFamily="34" charset="0"/>
              </a:rPr>
              <a:t>L’objectif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tx1"/>
                </a:solidFill>
              </a:rPr>
              <a:t>consolider les données pour mieux d’identifier les enjeux communs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tx1"/>
                </a:solidFill>
              </a:rPr>
              <a:t>mettre en place des plans d’actions territoriaux adaptés.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A7E3A67-8C98-4557-9DB5-4CD36755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E72241B-8C2E-441F-8553-024E5C6F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0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0C6B2F-A970-4FAE-B589-B50819A6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7CC1C79-8BED-43A1-BDF4-0992233E7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L’entretien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0725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7915CD-7A91-49E0-8DC4-4FD54504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2"/>
                </a:solidFill>
              </a:rPr>
              <a:t>Quelques rappels sur l’entretien professionnel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A2FB443-6DFA-471A-A721-362CCE5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E41EF84-90DE-42F4-BD8D-9E1015F4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18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7B49852-153C-4623-94DF-0DF42C104E11}"/>
              </a:ext>
            </a:extLst>
          </p:cNvPr>
          <p:cNvSpPr txBox="1"/>
          <p:nvPr/>
        </p:nvSpPr>
        <p:spPr>
          <a:xfrm>
            <a:off x="636511" y="1679472"/>
            <a:ext cx="10272408" cy="375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dirty="0"/>
              <a:t>Depuis le 7 mars 2014, </a:t>
            </a:r>
            <a:r>
              <a:rPr lang="fr-FR" sz="1600" b="1" dirty="0"/>
              <a:t>l’entretien professionnel est une obligation </a:t>
            </a:r>
            <a:r>
              <a:rPr lang="fr-FR" sz="1600" dirty="0"/>
              <a:t>pour les entreprises, introduite au sein du Code du travail dans le cadre de la réforme de la formation professionnelle (Loi 2014-288, Article L6315-1).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PUBLIC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En tant qu'employeur, </a:t>
            </a:r>
            <a:r>
              <a:rPr lang="fr-FR" sz="1600" b="1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vous devez proposer</a:t>
            </a:r>
            <a:r>
              <a:rPr lang="fr-FR" sz="16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 un entretien professionnel </a:t>
            </a:r>
            <a:r>
              <a:rPr lang="fr-FR" sz="1600" b="1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 tout salarié en CDI </a:t>
            </a:r>
            <a:r>
              <a:rPr lang="fr-FR" sz="16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de votre entreprise, et ce, </a:t>
            </a:r>
            <a:r>
              <a:rPr lang="fr-FR" sz="1600" b="1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tous les 2 ans </a:t>
            </a:r>
            <a:r>
              <a:rPr lang="fr-FR" sz="16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à partir de sa date d’embauche.</a:t>
            </a:r>
            <a:br>
              <a:rPr lang="fr-FR" sz="16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OBJECTIFS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Calibri" panose="020F0502020204030204" pitchFamily="34" charset="0"/>
              </a:rPr>
              <a:t>L’entretien professionnel est un temps d’échange entre salarié et employeur pour étudier </a:t>
            </a:r>
            <a:r>
              <a:rPr lang="fr-FR" sz="1600" b="1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Calibri" panose="020F0502020204030204" pitchFamily="34" charset="0"/>
              </a:rPr>
              <a:t>ses perspectives d’évolution professionnelle, notamment en termes de qualification et d’emploi et identifier ses besoins en formation.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Pour les entreprises de </a:t>
            </a:r>
            <a:r>
              <a:rPr lang="fr-FR" sz="1600" b="1" dirty="0">
                <a:solidFill>
                  <a:srgbClr val="000000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300 salariés et plus</a:t>
            </a:r>
            <a:r>
              <a:rPr lang="fr-FR" sz="1600" dirty="0">
                <a:solidFill>
                  <a:srgbClr val="000000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, soumises à l’obligation de négocier tous les 3 ans un accord sur la gestion des emplois et des parcours professionnels en application de la réglementation en vigueur, il constitue l’un des outils RH permettant à l’employeur de </a:t>
            </a:r>
            <a:r>
              <a:rPr lang="fr-FR" sz="1600" b="1" dirty="0">
                <a:solidFill>
                  <a:srgbClr val="000000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faire le point sur la situation des salariés</a:t>
            </a:r>
            <a:r>
              <a:rPr lang="fr-FR" sz="1600" dirty="0">
                <a:solidFill>
                  <a:srgbClr val="000000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 et des emplois qu’ils occupent.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F540731-A639-44C4-86AC-7376BEF2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3D63E71-3400-45C6-BDD7-698E279D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19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13003B7-35F3-40FB-9F64-4C2F62645830}"/>
              </a:ext>
            </a:extLst>
          </p:cNvPr>
          <p:cNvSpPr txBox="1"/>
          <p:nvPr/>
        </p:nvSpPr>
        <p:spPr>
          <a:xfrm>
            <a:off x="301557" y="216000"/>
            <a:ext cx="11420272" cy="565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AVANTAGES POUR L'EMPLOYEUR</a:t>
            </a:r>
          </a:p>
          <a:p>
            <a:r>
              <a:rPr lang="fr-FR" sz="1600" dirty="0"/>
              <a:t>L’entretien professionnel est un outil de gestion des ressources humaines (GRH) qui vous permet de :</a:t>
            </a:r>
          </a:p>
          <a:p>
            <a:r>
              <a:rPr lang="fr-FR" sz="1600" dirty="0"/>
              <a:t> </a:t>
            </a:r>
          </a:p>
          <a:p>
            <a:r>
              <a:rPr lang="fr-FR" sz="1600" dirty="0"/>
              <a:t>•	Connaître les projets professionnels et les besoins de vos collaborateurs pour les faire évoluer,</a:t>
            </a:r>
          </a:p>
          <a:p>
            <a:r>
              <a:rPr lang="fr-FR" sz="1600" dirty="0"/>
              <a:t>•	Construire un plan de formation plus efficace, en lien avec vos attentes et celles de vos salariés,</a:t>
            </a:r>
          </a:p>
          <a:p>
            <a:r>
              <a:rPr lang="fr-FR" sz="1600" dirty="0"/>
              <a:t>•	Valoriser et motiver vos équipes.</a:t>
            </a:r>
          </a:p>
          <a:p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FRÉQUENCE </a:t>
            </a:r>
          </a:p>
          <a:p>
            <a:r>
              <a:rPr lang="fr-FR" sz="1600" dirty="0"/>
              <a:t>La réforme de la formation professionnelle maintient l’entretien professionnel </a:t>
            </a:r>
            <a:r>
              <a:rPr lang="fr-FR" sz="1600" b="1" dirty="0"/>
              <a:t>tous les 2 ans </a:t>
            </a:r>
            <a:r>
              <a:rPr lang="fr-FR" sz="1600" dirty="0"/>
              <a:t>et l’état des lieux récapitulatif du parcours professionnels </a:t>
            </a:r>
            <a:r>
              <a:rPr lang="fr-FR" sz="1600" b="1" dirty="0"/>
              <a:t>tous les 6 ans.</a:t>
            </a:r>
          </a:p>
          <a:p>
            <a:r>
              <a:rPr lang="fr-FR" sz="1600" dirty="0"/>
              <a:t>L’entretien professionnel doit également être proposé au salarié lors d’une reprise d’activité après une période d’absence ou de réduction d’activité : </a:t>
            </a:r>
          </a:p>
          <a:p>
            <a:r>
              <a:rPr lang="fr-FR" sz="1600" dirty="0"/>
              <a:t>•	Congé de maternité</a:t>
            </a:r>
          </a:p>
          <a:p>
            <a:r>
              <a:rPr lang="fr-FR" sz="1600" dirty="0"/>
              <a:t>•	Congé parental d’éducation</a:t>
            </a:r>
          </a:p>
          <a:p>
            <a:r>
              <a:rPr lang="fr-FR" sz="1600" dirty="0"/>
              <a:t>•	Congé de proche aidant</a:t>
            </a:r>
          </a:p>
          <a:p>
            <a:r>
              <a:rPr lang="fr-FR" sz="1600" dirty="0"/>
              <a:t>•	Congé d’adoption</a:t>
            </a:r>
          </a:p>
          <a:p>
            <a:r>
              <a:rPr lang="fr-FR" sz="1600" dirty="0"/>
              <a:t>•	Congé sabbatique</a:t>
            </a:r>
          </a:p>
          <a:p>
            <a:r>
              <a:rPr lang="fr-FR" sz="1600" dirty="0"/>
              <a:t>•	Période de mobilité volontaire sécurisée (mentionnée à l’article L1222-12 du code du travail)</a:t>
            </a:r>
          </a:p>
          <a:p>
            <a:r>
              <a:rPr lang="fr-FR" sz="1600" dirty="0"/>
              <a:t>•	Période d’activité à temps partiel au sens de l’article L.12225-47 du code du travail</a:t>
            </a:r>
          </a:p>
          <a:p>
            <a:r>
              <a:rPr lang="fr-FR" sz="1600" dirty="0"/>
              <a:t>•	Arrêt longue maladie prévu à l’article L. 324-1 du code de la sécurité sociale</a:t>
            </a:r>
          </a:p>
          <a:p>
            <a:r>
              <a:rPr lang="fr-FR" sz="1600" dirty="0"/>
              <a:t>•	Ou à l’issue d’un mandat syndical.</a:t>
            </a:r>
          </a:p>
        </p:txBody>
      </p:sp>
    </p:spTree>
    <p:extLst>
      <p:ext uri="{BB962C8B-B14F-4D97-AF65-F5344CB8AC3E}">
        <p14:creationId xmlns:p14="http://schemas.microsoft.com/office/powerpoint/2010/main" val="19601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opérateur de compétences agréé par l’État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t="26397"/>
          <a:stretch/>
        </p:blipFill>
        <p:spPr>
          <a:xfrm>
            <a:off x="2644240" y="2124363"/>
            <a:ext cx="7016996" cy="32376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258618" y="5572439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2"/>
                </a:solidFill>
              </a:rPr>
              <a:t>+ 900 </a:t>
            </a:r>
            <a:r>
              <a:rPr lang="fr-FR" sz="1400" dirty="0"/>
              <a:t>collaborateurs au service des branches, des entreprises, des salariés répartis sur tout le territoire</a:t>
            </a:r>
          </a:p>
          <a:p>
            <a:pPr algn="ctr"/>
            <a:r>
              <a:rPr lang="fr-FR" sz="1400" dirty="0"/>
              <a:t>en France métropolitaine et dans les 5 DROM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449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5702F69-EE9F-46A2-AE3C-8A8D4B1B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ACBFC35-E1D9-43E2-86E2-DA74137A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20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9C7895B-A91D-41EA-BABD-0C053957C3F0}"/>
              </a:ext>
            </a:extLst>
          </p:cNvPr>
          <p:cNvSpPr txBox="1"/>
          <p:nvPr/>
        </p:nvSpPr>
        <p:spPr>
          <a:xfrm>
            <a:off x="356680" y="591921"/>
            <a:ext cx="11731558" cy="5188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INFORMATION AU SALARIÉ</a:t>
            </a:r>
          </a:p>
          <a:p>
            <a:r>
              <a:rPr lang="fr-FR" sz="1600" dirty="0"/>
              <a:t>Il est préférable d'informer le salarié dès son arrivée dans l'entreprise, et ce par écrit.</a:t>
            </a:r>
          </a:p>
          <a:p>
            <a:r>
              <a:rPr lang="fr-FR" sz="1600" dirty="0"/>
              <a:t>Il est conseillé de convoquer le salarié par tout moyen écrit ainsi que de tracer son éventuel refus.</a:t>
            </a:r>
          </a:p>
          <a:p>
            <a:r>
              <a:rPr lang="fr-FR" sz="16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MODALITÉS DE RÉALISATION</a:t>
            </a:r>
          </a:p>
          <a:p>
            <a:r>
              <a:rPr lang="fr-FR" sz="1600" dirty="0"/>
              <a:t>La prestation peut être réalisée par un prestataire extérieur ou en interne.</a:t>
            </a:r>
          </a:p>
          <a:p>
            <a:r>
              <a:rPr lang="fr-FR" sz="1600" dirty="0"/>
              <a:t>Cet entretien a lieu à l’initiative de l’employeur.</a:t>
            </a:r>
          </a:p>
          <a:p>
            <a:endParaRPr lang="fr-FR" sz="1600" dirty="0"/>
          </a:p>
          <a:p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ORGANISATION DE L'ENTRETIEN </a:t>
            </a:r>
          </a:p>
          <a:p>
            <a:r>
              <a:rPr lang="fr-FR" sz="1600" dirty="0"/>
              <a:t> L’entretien se déroule en trois étapes  :</a:t>
            </a:r>
          </a:p>
          <a:p>
            <a:r>
              <a:rPr lang="fr-FR" sz="1600" dirty="0"/>
              <a:t>•	Bilan du parcours professionnel du salarié avant et depuis son entrée dans l'entreprise,</a:t>
            </a:r>
          </a:p>
          <a:p>
            <a:r>
              <a:rPr lang="fr-FR" sz="1600" dirty="0"/>
              <a:t>•	Identification des besoins de l'entreprise et des aspirations et compétences du salarié,</a:t>
            </a:r>
          </a:p>
          <a:p>
            <a:r>
              <a:rPr lang="fr-FR" sz="1600" dirty="0"/>
              <a:t>•	Perspectives d'évolution professionnelle.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b="1" dirty="0">
              <a:solidFill>
                <a:schemeClr val="bg2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9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4C4F976-B06D-4966-AD64-33581851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8C7C873-39D7-4FC0-AF49-AEE53D72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21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15E94F0-7C7F-4AEA-ABC5-99541BDCAB17}"/>
              </a:ext>
            </a:extLst>
          </p:cNvPr>
          <p:cNvSpPr txBox="1"/>
          <p:nvPr/>
        </p:nvSpPr>
        <p:spPr>
          <a:xfrm>
            <a:off x="566553" y="581125"/>
            <a:ext cx="11058894" cy="5875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SUJETS ABORDÉS AU COURS DE L’ ENTRETIEN PROFESSIONNEL</a:t>
            </a:r>
          </a:p>
          <a:p>
            <a:r>
              <a:rPr lang="fr-FR" sz="1600" dirty="0"/>
              <a:t>Durant l'entretien, il vous faudra aborder les éléments suivants :</a:t>
            </a:r>
          </a:p>
          <a:p>
            <a:endParaRPr lang="fr-FR" sz="1600" dirty="0"/>
          </a:p>
          <a:p>
            <a:r>
              <a:rPr lang="fr-FR" sz="1600" dirty="0"/>
              <a:t>•	L'évolution envisageable de l’emploi occupé par le salarié à deux ans ou de sa qualification</a:t>
            </a:r>
          </a:p>
          <a:p>
            <a:endParaRPr lang="fr-FR" sz="1600" dirty="0"/>
          </a:p>
          <a:p>
            <a:r>
              <a:rPr lang="fr-FR" sz="1600" dirty="0"/>
              <a:t>•	Les compétences développées depuis deux ans</a:t>
            </a:r>
          </a:p>
          <a:p>
            <a:endParaRPr lang="fr-FR" sz="1600" dirty="0"/>
          </a:p>
          <a:p>
            <a:r>
              <a:rPr lang="fr-FR" sz="1600" dirty="0"/>
              <a:t>•	Les compétences à développer dans les deux ans</a:t>
            </a:r>
          </a:p>
          <a:p>
            <a:endParaRPr lang="fr-FR" sz="1600" dirty="0"/>
          </a:p>
          <a:p>
            <a:r>
              <a:rPr lang="fr-FR" sz="1600" dirty="0"/>
              <a:t>•	Les parcours du salarié dans l’entreprise</a:t>
            </a:r>
          </a:p>
          <a:p>
            <a:endParaRPr lang="fr-FR" sz="1600" dirty="0"/>
          </a:p>
          <a:p>
            <a:r>
              <a:rPr lang="fr-FR" sz="1600" dirty="0"/>
              <a:t>•	Les formations suivies et leur impact sur la situation du salarié</a:t>
            </a:r>
          </a:p>
          <a:p>
            <a:endParaRPr lang="fr-FR" sz="1600" dirty="0"/>
          </a:p>
          <a:p>
            <a:r>
              <a:rPr lang="fr-FR" sz="1600" b="1" dirty="0"/>
              <a:t>le salarié </a:t>
            </a:r>
            <a:r>
              <a:rPr lang="fr-FR" sz="1600" b="1" dirty="0" smtClean="0"/>
              <a:t>doit </a:t>
            </a:r>
            <a:r>
              <a:rPr lang="fr-FR" sz="1600" b="1" dirty="0"/>
              <a:t>également recevoir des informations relatives </a:t>
            </a:r>
            <a:r>
              <a:rPr lang="fr-FR" sz="1600" dirty="0"/>
              <a:t>:</a:t>
            </a:r>
          </a:p>
          <a:p>
            <a:r>
              <a:rPr lang="fr-FR" sz="1600" dirty="0"/>
              <a:t>•	À la validation des acquis de l’expérience</a:t>
            </a:r>
          </a:p>
          <a:p>
            <a:endParaRPr lang="fr-FR" sz="1600" dirty="0"/>
          </a:p>
          <a:p>
            <a:r>
              <a:rPr lang="fr-FR" sz="1600" dirty="0"/>
              <a:t>•	À l’activation par le salarié de son </a:t>
            </a:r>
            <a:r>
              <a:rPr lang="fr-FR" sz="1600" b="1" dirty="0"/>
              <a:t>compte personnel de formation (CPF)</a:t>
            </a:r>
          </a:p>
          <a:p>
            <a:endParaRPr lang="fr-FR" sz="1600" b="1" dirty="0"/>
          </a:p>
          <a:p>
            <a:r>
              <a:rPr lang="fr-FR" sz="1600" dirty="0"/>
              <a:t>•	Aux abondements du CPF  que l’employeur est susceptible de financer</a:t>
            </a:r>
          </a:p>
          <a:p>
            <a:r>
              <a:rPr lang="fr-FR" sz="1600" dirty="0"/>
              <a:t>•	Au conseil en évolution professionnelle</a:t>
            </a:r>
          </a:p>
          <a:p>
            <a:endParaRPr lang="fr-FR" sz="1600" dirty="0"/>
          </a:p>
          <a:p>
            <a:r>
              <a:rPr lang="fr-FR" sz="1600" dirty="0"/>
              <a:t>L’entretien ne porte pas sur l’évaluation du travail du </a:t>
            </a:r>
            <a:r>
              <a:rPr lang="fr-FR" sz="1600"/>
              <a:t>salarié </a:t>
            </a:r>
            <a:r>
              <a:rPr lang="fr-FR" sz="1600" smtClean="0"/>
              <a:t>. </a:t>
            </a:r>
            <a:r>
              <a:rPr lang="fr-FR" sz="1600" dirty="0"/>
              <a:t>Il n’est donc pas confondu avec les entretiens annuels d’appréciation, même s’il peut se tenir à la suite.</a:t>
            </a:r>
          </a:p>
        </p:txBody>
      </p:sp>
    </p:spTree>
    <p:extLst>
      <p:ext uri="{BB962C8B-B14F-4D97-AF65-F5344CB8AC3E}">
        <p14:creationId xmlns:p14="http://schemas.microsoft.com/office/powerpoint/2010/main" val="13017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41CDAB-9512-4B57-AE10-83AB3443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2"/>
                </a:solidFill>
              </a:rPr>
              <a:t>Etat des lieux récapitulatif à 6 ans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C08ED48-AC62-47D1-8D19-57E0D4A6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3933F95-1BA3-46EB-8A68-88B9465A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22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69F57BA-D8A3-41FA-B667-CA99A934879D}"/>
              </a:ext>
            </a:extLst>
          </p:cNvPr>
          <p:cNvSpPr txBox="1"/>
          <p:nvPr/>
        </p:nvSpPr>
        <p:spPr>
          <a:xfrm>
            <a:off x="640645" y="1140640"/>
            <a:ext cx="113146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Tous les 6 ans</a:t>
            </a:r>
            <a:r>
              <a:rPr lang="fr-FR" sz="1600" dirty="0"/>
              <a:t>, vous devez faire </a:t>
            </a:r>
            <a:r>
              <a:rPr lang="fr-FR" sz="1600" b="1" dirty="0"/>
              <a:t>un état des lieux récapitulatif du parcours professionnel de votre salarié. </a:t>
            </a:r>
          </a:p>
          <a:p>
            <a:endParaRPr lang="fr-FR" sz="1600" dirty="0"/>
          </a:p>
          <a:p>
            <a:r>
              <a:rPr lang="fr-FR" sz="1600" dirty="0"/>
              <a:t>Lors de cet état des lieux vous devrez </a:t>
            </a:r>
            <a:r>
              <a:rPr lang="fr-FR" sz="1600" b="1" dirty="0"/>
              <a:t>justifier avoir appliqué l’une des 2 règles suivantes </a:t>
            </a:r>
            <a:r>
              <a:rPr lang="fr-FR" sz="1600" dirty="0"/>
              <a:t>:</a:t>
            </a:r>
          </a:p>
          <a:p>
            <a:pPr marL="465138"/>
            <a:endParaRPr lang="fr-FR" sz="1600" dirty="0"/>
          </a:p>
          <a:p>
            <a:pPr marL="750888" indent="-285750">
              <a:buFont typeface="Arial" panose="020B0604020202020204" pitchFamily="34" charset="0"/>
              <a:buChar char="•"/>
            </a:pPr>
            <a:r>
              <a:rPr lang="fr-FR" sz="1600" dirty="0"/>
              <a:t>La règle </a:t>
            </a:r>
            <a:r>
              <a:rPr lang="fr-FR" sz="1600" b="1" dirty="0"/>
              <a:t>issue de la loi du 5 mars 2014</a:t>
            </a:r>
            <a:r>
              <a:rPr lang="fr-FR" sz="1600" dirty="0"/>
              <a:t>, à savoir un entretien tous les deux ans et au choix </a:t>
            </a:r>
            <a:r>
              <a:rPr lang="fr-FR" sz="1600" b="1" dirty="0"/>
              <a:t>deux des trois critères suivants </a:t>
            </a:r>
            <a:r>
              <a:rPr lang="fr-FR" sz="1600" dirty="0"/>
              <a:t>:</a:t>
            </a:r>
          </a:p>
          <a:p>
            <a:pPr marL="2062163"/>
            <a:r>
              <a:rPr lang="fr-FR" sz="1600" dirty="0"/>
              <a:t>- Le suivi d’une formation </a:t>
            </a:r>
          </a:p>
          <a:p>
            <a:pPr marL="2062163"/>
            <a:r>
              <a:rPr lang="fr-FR" sz="1600" dirty="0"/>
              <a:t>- L’obtention d’une certification</a:t>
            </a:r>
          </a:p>
          <a:p>
            <a:pPr marL="2062163"/>
            <a:r>
              <a:rPr lang="fr-FR" sz="1600" dirty="0"/>
              <a:t>- La réalisation d’une évolution salariale ou professionnelle </a:t>
            </a:r>
          </a:p>
          <a:p>
            <a:pPr marL="2062163"/>
            <a:endParaRPr lang="fr-FR" sz="1600" dirty="0"/>
          </a:p>
          <a:p>
            <a:pPr marL="2062163"/>
            <a:endParaRPr lang="fr-FR" sz="1600" dirty="0"/>
          </a:p>
          <a:p>
            <a:pPr marL="750888" indent="-285750">
              <a:buFont typeface="Arial" panose="020B0604020202020204" pitchFamily="34" charset="0"/>
              <a:buChar char="•"/>
            </a:pPr>
            <a:r>
              <a:rPr lang="fr-FR" sz="1600" dirty="0"/>
              <a:t>La règle </a:t>
            </a:r>
            <a:r>
              <a:rPr lang="fr-FR" sz="1600" b="1" dirty="0"/>
              <a:t>issue de la loi du 5 septembre 2018</a:t>
            </a:r>
            <a:r>
              <a:rPr lang="fr-FR" sz="1600" dirty="0"/>
              <a:t>, à savoir </a:t>
            </a:r>
          </a:p>
          <a:p>
            <a:pPr marL="2260600" indent="-285750">
              <a:buFontTx/>
              <a:buChar char="-"/>
            </a:pPr>
            <a:r>
              <a:rPr lang="fr-FR" sz="1600" dirty="0"/>
              <a:t>un entretien tous les deux ans </a:t>
            </a:r>
          </a:p>
          <a:p>
            <a:pPr marL="2260600" indent="-285750">
              <a:buFontTx/>
              <a:buChar char="-"/>
            </a:pPr>
            <a:r>
              <a:rPr lang="fr-FR" sz="1600" dirty="0"/>
              <a:t> une formation non obligatoire au sens de l’article L.6321-2</a:t>
            </a:r>
          </a:p>
          <a:p>
            <a:endParaRPr lang="fr-FR" sz="1600" dirty="0"/>
          </a:p>
          <a:p>
            <a:r>
              <a:rPr lang="fr-FR" sz="1600" dirty="0"/>
              <a:t>           </a:t>
            </a:r>
            <a:r>
              <a:rPr lang="fr-FR" sz="1600" b="1" dirty="0"/>
              <a:t>Ces obligations s’apprécieront tous les 6 ans à la date anniversaire d’entrée du salarié dans l’entreprise.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0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535FE3-234C-4DD5-AE19-5DEAA88A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1172758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Bon à savoir</a:t>
            </a:r>
            <a:r>
              <a:rPr lang="fr-FR" sz="3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endParaRPr lang="fr-FR" sz="3600" dirty="0">
              <a:solidFill>
                <a:schemeClr val="bg2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344BA98-89C6-4B1E-BBC7-36277FAF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1E79C0F-A2ED-4399-BA2D-9CEE55CE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23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5F7B592-D448-4BFF-A09D-4E93B5A0BD47}"/>
              </a:ext>
            </a:extLst>
          </p:cNvPr>
          <p:cNvSpPr txBox="1"/>
          <p:nvPr/>
        </p:nvSpPr>
        <p:spPr>
          <a:xfrm>
            <a:off x="1369939" y="1938175"/>
            <a:ext cx="858804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dirty="0">
              <a:solidFill>
                <a:schemeClr val="bg2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</a:t>
            </a:r>
            <a:r>
              <a:rPr lang="fr-FR" dirty="0"/>
              <a:t>Si cette obligation pèse sur toutes les entreprises indifféremment de leur taille, seules </a:t>
            </a:r>
            <a:r>
              <a:rPr lang="fr-FR" b="1" dirty="0"/>
              <a:t>les entreprises de 50 salariés </a:t>
            </a:r>
            <a:r>
              <a:rPr lang="fr-FR" dirty="0"/>
              <a:t>et plus s’exposent à une mesure corrective : </a:t>
            </a:r>
            <a:r>
              <a:rPr lang="fr-FR" b="1" dirty="0"/>
              <a:t>abondement forfaitaire de 3 000 € sur le CPF du salarié concerné</a:t>
            </a:r>
            <a:r>
              <a:rPr lang="fr-FR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En raison du 2ème confinement, une nouvelle ordonnance adoptée en Conseil des ministres, mercredi 2 décembre 2020, permet aux employeurs de </a:t>
            </a:r>
            <a:r>
              <a:rPr lang="fr-FR" b="1" dirty="0"/>
              <a:t>reporter jusqu’au 30 juin 2021 les entretiens professionnels et les entretiens d’état des lieux récapitulatif à réaliser tous les 6 ans</a:t>
            </a:r>
            <a:r>
              <a:rPr lang="fr-FR" dirty="0"/>
              <a:t>. Elle suspend également l’application des sanctions entre le 12 mars 2020 et le 30 juin 2021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9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/>
            </a:gs>
            <a:gs pos="100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7B01C523-3454-44FB-B8AB-1DD82CCD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ACEA0939-57CE-4F0A-8977-C9472817F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Questions/</a:t>
            </a:r>
            <a:r>
              <a:rPr lang="fr-FR" dirty="0" err="1"/>
              <a:t>reponses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A9CB0E4-284C-495E-89CB-F9624C37C2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2863" y="215900"/>
            <a:ext cx="719137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DDB9FA-0CDF-4E23-A288-041ADA70A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Merci !</a:t>
            </a:r>
          </a:p>
        </p:txBody>
      </p:sp>
      <p:pic>
        <p:nvPicPr>
          <p:cNvPr id="5" name="Image 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ED8C1C7-14B9-42B4-ABE4-B985282EF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325" y="5600124"/>
            <a:ext cx="25908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Un opérateur qui accompagne 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27</a:t>
            </a:r>
            <a:r>
              <a:rPr lang="fr-FR" dirty="0"/>
              <a:t> branches professionnelles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776" y="1646931"/>
            <a:ext cx="8068447" cy="45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A124DE-F43A-4ADA-AD8D-E61ABF9C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85933"/>
            <a:ext cx="6096000" cy="1956031"/>
          </a:xfrm>
        </p:spPr>
        <p:txBody>
          <a:bodyPr/>
          <a:lstStyle/>
          <a:p>
            <a:r>
              <a:rPr lang="fr-FR" sz="4000" dirty="0">
                <a:solidFill>
                  <a:schemeClr val="tx1"/>
                </a:solidFill>
              </a:rPr>
              <a:t>AKTO en Occitanie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288088"/>
            <a:ext cx="8099425" cy="365125"/>
          </a:xfrm>
        </p:spPr>
        <p:txBody>
          <a:bodyPr/>
          <a:lstStyle/>
          <a:p>
            <a:r>
              <a:rPr lang="fr-FR" dirty="0"/>
              <a:t>BRETAGNE - Notre action sur le territoire</a:t>
            </a:r>
          </a:p>
        </p:txBody>
      </p:sp>
      <p:sp>
        <p:nvSpPr>
          <p:cNvPr id="10" name="Espace réservé du texte 31">
            <a:extLst>
              <a:ext uri="{FF2B5EF4-FFF2-40B4-BE49-F238E27FC236}">
                <a16:creationId xmlns:a16="http://schemas.microsoft.com/office/drawing/2014/main" xmlns="" id="{12F220DD-1577-4F67-A792-A89FE4E010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16931" y="3429000"/>
            <a:ext cx="5170515" cy="22735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8000" dirty="0">
                <a:solidFill>
                  <a:schemeClr val="tx2"/>
                </a:solidFill>
              </a:rPr>
              <a:t>35</a:t>
            </a:r>
            <a:r>
              <a:rPr lang="fr-FR" sz="2400" dirty="0">
                <a:solidFill>
                  <a:schemeClr val="tx2"/>
                </a:solidFill>
              </a:rPr>
              <a:t> experts </a:t>
            </a:r>
            <a:br>
              <a:rPr lang="fr-FR" sz="2400" dirty="0">
                <a:solidFill>
                  <a:schemeClr val="tx2"/>
                </a:solidFill>
              </a:rPr>
            </a:br>
            <a:r>
              <a:rPr lang="fr-FR" sz="2400" dirty="0">
                <a:solidFill>
                  <a:schemeClr val="tx2"/>
                </a:solidFill>
              </a:rPr>
              <a:t>Conseillers / Chargés de projets / Assistants / Managers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6" r="20366"/>
          <a:stretch>
            <a:fillRect/>
          </a:stretch>
        </p:blipFill>
        <p:spPr/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74" y="0"/>
            <a:ext cx="3957452" cy="25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7216CE-0351-4B2D-B249-22BBB167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pc="100" dirty="0"/>
              <a:t>AKTO en Occitanie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1DDD92-388B-475A-BF89-A5790643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A2B9CF1-C63F-4DE2-B642-B86441584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3832" y="1579144"/>
            <a:ext cx="3508822" cy="1273175"/>
          </a:xfrm>
        </p:spPr>
        <p:txBody>
          <a:bodyPr>
            <a:noAutofit/>
          </a:bodyPr>
          <a:lstStyle/>
          <a:p>
            <a:r>
              <a:rPr lang="fr-FR" sz="4800" dirty="0"/>
              <a:t>55 649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4B706363-2AB4-45FA-A718-B432A1A3D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812" y="3012765"/>
            <a:ext cx="3432980" cy="674488"/>
          </a:xfrm>
        </p:spPr>
        <p:txBody>
          <a:bodyPr/>
          <a:lstStyle/>
          <a:p>
            <a:pPr algn="l"/>
            <a:r>
              <a:rPr lang="fr-FR" sz="1800" dirty="0"/>
              <a:t>Etablissements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dont 95 % de moins de 50 salariés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C200901E-915E-4647-B137-EB89EE2D9057}"/>
              </a:ext>
            </a:extLst>
          </p:cNvPr>
          <p:cNvCxnSpPr>
            <a:cxnSpLocks/>
          </p:cNvCxnSpPr>
          <p:nvPr/>
        </p:nvCxnSpPr>
        <p:spPr>
          <a:xfrm>
            <a:off x="3102027" y="2898829"/>
            <a:ext cx="720000" cy="0"/>
          </a:xfrm>
          <a:prstGeom prst="line">
            <a:avLst/>
          </a:prstGeom>
          <a:ln w="2540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B7BF9FBE-271D-4463-A162-5D96B849E098}"/>
              </a:ext>
            </a:extLst>
          </p:cNvPr>
          <p:cNvSpPr txBox="1">
            <a:spLocks/>
          </p:cNvSpPr>
          <p:nvPr/>
        </p:nvSpPr>
        <p:spPr>
          <a:xfrm>
            <a:off x="5327584" y="1513137"/>
            <a:ext cx="1552375" cy="3273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8000" b="0" kern="1200" spc="1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213" indent="-176213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sz="2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xmlns="" id="{0FD7E51C-D674-44AA-AA70-6C2AF12D75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73833" y="3529754"/>
            <a:ext cx="3559276" cy="1273175"/>
          </a:xfrm>
        </p:spPr>
        <p:txBody>
          <a:bodyPr>
            <a:noAutofit/>
          </a:bodyPr>
          <a:lstStyle/>
          <a:p>
            <a:r>
              <a:rPr lang="fr-FR" sz="4800" dirty="0"/>
              <a:t>240 255</a:t>
            </a:r>
          </a:p>
        </p:txBody>
      </p:sp>
      <p:sp>
        <p:nvSpPr>
          <p:cNvPr id="20" name="Espace réservé du texte 31">
            <a:extLst>
              <a:ext uri="{FF2B5EF4-FFF2-40B4-BE49-F238E27FC236}">
                <a16:creationId xmlns:a16="http://schemas.microsoft.com/office/drawing/2014/main" xmlns="" id="{12F220DD-1577-4F67-A792-A89FE4E010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1238" y="5062900"/>
            <a:ext cx="3829485" cy="11521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800" dirty="0"/>
              <a:t>Salariés couverts</a:t>
            </a:r>
          </a:p>
          <a:p>
            <a:pPr>
              <a:lnSpc>
                <a:spcPct val="110000"/>
              </a:lnSpc>
            </a:pPr>
            <a:r>
              <a:rPr lang="fr-FR" sz="1800" dirty="0"/>
              <a:t> 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21C4A40C-7A56-4A88-AB59-C5467EF1ABB7}"/>
              </a:ext>
            </a:extLst>
          </p:cNvPr>
          <p:cNvCxnSpPr>
            <a:cxnSpLocks/>
          </p:cNvCxnSpPr>
          <p:nvPr/>
        </p:nvCxnSpPr>
        <p:spPr>
          <a:xfrm>
            <a:off x="3093471" y="4932914"/>
            <a:ext cx="720000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39" y="2205792"/>
            <a:ext cx="1273240" cy="13113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54" y="4429085"/>
            <a:ext cx="863056" cy="8866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45" y="4419941"/>
            <a:ext cx="863056" cy="886671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4A2B9CF1-C63F-4DE2-B642-B86441584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8503" y="1862734"/>
            <a:ext cx="2480698" cy="799491"/>
          </a:xfrm>
        </p:spPr>
        <p:txBody>
          <a:bodyPr>
            <a:normAutofit fontScale="62500" lnSpcReduction="20000"/>
          </a:bodyPr>
          <a:lstStyle/>
          <a:p>
            <a:r>
              <a:rPr lang="fr-FR" sz="5400" dirty="0"/>
              <a:t>Partenariats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xmlns="" id="{4B706363-2AB4-45FA-A718-B432A1A3D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2166" y="2864508"/>
            <a:ext cx="2797276" cy="1970495"/>
          </a:xfrm>
        </p:spPr>
        <p:txBody>
          <a:bodyPr/>
          <a:lstStyle/>
          <a:p>
            <a:pPr algn="l"/>
            <a:r>
              <a:rPr lang="fr-FR" sz="1800" dirty="0"/>
              <a:t> </a:t>
            </a:r>
          </a:p>
          <a:p>
            <a:pPr lvl="1" algn="l">
              <a:spcBef>
                <a:spcPts val="0"/>
              </a:spcBef>
            </a:pPr>
            <a:r>
              <a:rPr lang="fr-FR" sz="1400" b="1" spc="100" dirty="0"/>
              <a:t>DIRECCTE, CONSEIL REGIONAL, POLE EMPLOI, AGEFIPH…  </a:t>
            </a:r>
          </a:p>
          <a:p>
            <a:pPr lvl="1" algn="l"/>
            <a:r>
              <a:rPr lang="fr-FR" sz="1400" b="1" spc="100" dirty="0"/>
              <a:t>pour </a:t>
            </a:r>
            <a:r>
              <a:rPr lang="fr-FR" sz="1800" b="1" spc="100" dirty="0">
                <a:solidFill>
                  <a:schemeClr val="accent5"/>
                </a:solidFill>
              </a:rPr>
              <a:t>+ </a:t>
            </a:r>
            <a:r>
              <a:rPr lang="fr-FR" sz="1800" b="1" spc="100" dirty="0">
                <a:solidFill>
                  <a:schemeClr val="accent5"/>
                </a:solidFill>
                <a:sym typeface="Wingdings" panose="05000000000000000000" pitchFamily="2" charset="2"/>
              </a:rPr>
              <a:t>de 4 000 000 € </a:t>
            </a:r>
            <a:r>
              <a:rPr lang="fr-FR" sz="1400" b="1" spc="100" dirty="0">
                <a:sym typeface="Wingdings" panose="05000000000000000000" pitchFamily="2" charset="2"/>
              </a:rPr>
              <a:t>de subventions mobilisées en 2020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C200901E-915E-4647-B137-EB89EE2D9057}"/>
              </a:ext>
            </a:extLst>
          </p:cNvPr>
          <p:cNvCxnSpPr>
            <a:cxnSpLocks/>
          </p:cNvCxnSpPr>
          <p:nvPr/>
        </p:nvCxnSpPr>
        <p:spPr>
          <a:xfrm>
            <a:off x="8322166" y="2872706"/>
            <a:ext cx="720000" cy="0"/>
          </a:xfrm>
          <a:prstGeom prst="line">
            <a:avLst/>
          </a:prstGeom>
          <a:ln w="2540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13" y="1915359"/>
            <a:ext cx="1276416" cy="1311342"/>
          </a:xfrm>
          <a:prstGeom prst="rect">
            <a:avLst/>
          </a:prstGeom>
        </p:spPr>
      </p:pic>
      <p:sp>
        <p:nvSpPr>
          <p:cNvPr id="22" name="Espace réservé du texte 31">
            <a:extLst>
              <a:ext uri="{FF2B5EF4-FFF2-40B4-BE49-F238E27FC236}">
                <a16:creationId xmlns:a16="http://schemas.microsoft.com/office/drawing/2014/main" xmlns="" id="{12F220DD-1577-4F67-A792-A89FE4E010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1238" y="5705813"/>
            <a:ext cx="3829485" cy="11521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i="1" u="sng" dirty="0"/>
              <a:t>Financement 2019 </a:t>
            </a:r>
            <a:r>
              <a:rPr lang="fr-FR" sz="1800" dirty="0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7 316 alternants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1158 DE formés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17175 salariés PDC moins de 50 salariés</a:t>
            </a:r>
          </a:p>
          <a:p>
            <a:pPr>
              <a:lnSpc>
                <a:spcPct val="110000"/>
              </a:lnSpc>
            </a:pPr>
            <a:r>
              <a:rPr lang="fr-F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3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/>
            </a:gs>
            <a:gs pos="100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7B01C523-3454-44FB-B8AB-1DD82CCD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ACEA0939-57CE-4F0A-8977-C9472817F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391" y="2300377"/>
            <a:ext cx="10515600" cy="2397873"/>
          </a:xfrm>
        </p:spPr>
        <p:txBody>
          <a:bodyPr/>
          <a:lstStyle/>
          <a:p>
            <a:r>
              <a:rPr lang="fr-FR" b="0" i="0" dirty="0">
                <a:solidFill>
                  <a:srgbClr val="FFFFFF"/>
                </a:solidFill>
                <a:effectLst/>
                <a:latin typeface="Rawline"/>
              </a:rPr>
              <a:t>la contribution unique à la formation professionnelle et à l'alternance, issue de la loi Avenir professionnel. 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A9CB0E4-284C-495E-89CB-F9624C37C2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2863" y="215900"/>
            <a:ext cx="719137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5370DDB-067F-4903-AECE-B262F888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26D13B-3F2F-435E-981C-7A6C16A6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295887-050A-468E-B4C4-BDF96F2CCE6F}"/>
              </a:ext>
            </a:extLst>
          </p:cNvPr>
          <p:cNvSpPr txBox="1"/>
          <p:nvPr/>
        </p:nvSpPr>
        <p:spPr>
          <a:xfrm>
            <a:off x="2568102" y="320741"/>
            <a:ext cx="7341950" cy="89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900" b="1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Arial" panose="020B0604020202020204" pitchFamily="34" charset="0"/>
              </a:rPr>
              <a:t>Contribuez à la formation professionnelle, c'est une question d'avenir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DDED65E-0FA3-49BD-B1DE-70987B47E852}"/>
              </a:ext>
            </a:extLst>
          </p:cNvPr>
          <p:cNvSpPr txBox="1"/>
          <p:nvPr/>
        </p:nvSpPr>
        <p:spPr>
          <a:xfrm>
            <a:off x="1185558" y="2927571"/>
            <a:ext cx="10107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La contribution formation, c’est avant tout </a:t>
            </a:r>
          </a:p>
          <a:p>
            <a:pPr algn="ctr"/>
            <a:r>
              <a:rPr lang="fr-FR" sz="2400" b="1" dirty="0"/>
              <a:t>l’opportunité de former vos salariés et d’anticiper les compétences de demain.</a:t>
            </a:r>
          </a:p>
        </p:txBody>
      </p:sp>
    </p:spTree>
    <p:extLst>
      <p:ext uri="{BB962C8B-B14F-4D97-AF65-F5344CB8AC3E}">
        <p14:creationId xmlns:p14="http://schemas.microsoft.com/office/powerpoint/2010/main" val="24427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9BD8BF-70F3-43F8-9B27-80FC3A92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76" y="216000"/>
            <a:ext cx="8461026" cy="65144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Quelques rappels </a:t>
            </a:r>
            <a:r>
              <a:rPr lang="fr-FR" sz="3200" b="1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3200" b="1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2000" b="1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B6B03A2-9E5A-48F3-B5D3-69BA356E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8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0EECAD2-7923-43B3-92D8-0676CE04FB25}"/>
              </a:ext>
            </a:extLst>
          </p:cNvPr>
          <p:cNvSpPr txBox="1"/>
          <p:nvPr/>
        </p:nvSpPr>
        <p:spPr>
          <a:xfrm>
            <a:off x="377770" y="1281741"/>
            <a:ext cx="1035023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Une obligation légale remodelée</a:t>
            </a:r>
          </a:p>
          <a:p>
            <a:endParaRPr lang="fr-FR" sz="2400" b="1" dirty="0">
              <a:solidFill>
                <a:schemeClr val="bg2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1600" dirty="0"/>
              <a:t>La loi du 5 septembre 2018 pour la liberté de choisir son avenir professionnel a profondément remanié les modalités de cette participation financière.</a:t>
            </a:r>
          </a:p>
          <a:p>
            <a:endParaRPr lang="fr-FR" sz="1600" dirty="0"/>
          </a:p>
          <a:p>
            <a:r>
              <a:rPr lang="fr-FR" sz="1600" dirty="0"/>
              <a:t>elle instaure une </a:t>
            </a:r>
            <a:r>
              <a:rPr lang="fr-FR" sz="1600" b="1" dirty="0"/>
              <a:t>« contribution unique à la formation professionnelle et à l’alternance » </a:t>
            </a:r>
            <a:r>
              <a:rPr lang="fr-FR" sz="1600" dirty="0"/>
              <a:t>: la CUFPA. </a:t>
            </a:r>
          </a:p>
          <a:p>
            <a:endParaRPr lang="fr-FR" sz="1600" dirty="0"/>
          </a:p>
          <a:p>
            <a:r>
              <a:rPr lang="fr-FR" sz="1600" dirty="0"/>
              <a:t>En vigueur depuis le 1er janvier 2019, cette contribution unique comporte deux volets distincts :</a:t>
            </a:r>
          </a:p>
          <a:p>
            <a:endParaRPr lang="fr-FR" sz="1600" dirty="0"/>
          </a:p>
          <a:p>
            <a:r>
              <a:rPr lang="fr-FR" sz="1600" b="1" dirty="0"/>
              <a:t>La contribution à la formation professionnelle continue </a:t>
            </a:r>
            <a:r>
              <a:rPr lang="fr-FR" sz="1600" dirty="0"/>
              <a:t>:</a:t>
            </a:r>
          </a:p>
          <a:p>
            <a:r>
              <a:rPr lang="fr-FR" sz="1600" dirty="0"/>
              <a:t>0,55 % de la masse salariale pour les entreprises de moins de 11 salariés ;</a:t>
            </a:r>
          </a:p>
          <a:p>
            <a:r>
              <a:rPr lang="fr-FR" sz="1600" dirty="0"/>
              <a:t>1 % pour celles de 11 salariés et plus.</a:t>
            </a:r>
          </a:p>
          <a:p>
            <a:endParaRPr lang="fr-FR" sz="1600" b="1" dirty="0"/>
          </a:p>
          <a:p>
            <a:r>
              <a:rPr lang="fr-FR" sz="1600" b="1" dirty="0"/>
              <a:t>La taxe d’apprentissage :</a:t>
            </a:r>
          </a:p>
          <a:p>
            <a:r>
              <a:rPr lang="fr-FR" sz="1600" dirty="0"/>
              <a:t>0,68 % de la masse salariale quelle que soit la taille de l’entreprise (pour les établissements situés hors Alsace-Moselle ; </a:t>
            </a:r>
          </a:p>
        </p:txBody>
      </p:sp>
    </p:spTree>
    <p:extLst>
      <p:ext uri="{BB962C8B-B14F-4D97-AF65-F5344CB8AC3E}">
        <p14:creationId xmlns:p14="http://schemas.microsoft.com/office/powerpoint/2010/main" val="21685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6E6A48-8300-4B2B-A798-291C2AC6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4"/>
            <a:ext cx="10728000" cy="491822"/>
          </a:xfrm>
        </p:spPr>
        <p:txBody>
          <a:bodyPr/>
          <a:lstStyle/>
          <a:p>
            <a:r>
              <a:rPr lang="fr-FR" sz="2900" b="1" dirty="0">
                <a:solidFill>
                  <a:schemeClr val="bg2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À quoi sert la contribution unique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1D63D58-7E28-4BA6-9EB0-EC903189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FEE5FA6-1D2C-4DD2-B7BB-FD30B774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F3D9F0C-14EB-4EDE-B7E3-47FB3084F82A}"/>
              </a:ext>
            </a:extLst>
          </p:cNvPr>
          <p:cNvSpPr txBox="1"/>
          <p:nvPr/>
        </p:nvSpPr>
        <p:spPr>
          <a:xfrm>
            <a:off x="300026" y="1486212"/>
            <a:ext cx="1059342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 Les entreprises versent la contribution unique à la formation professionnelle et à l’alternance (CUFPA) à </a:t>
            </a:r>
            <a:r>
              <a:rPr lang="fr-FR" sz="1600" b="1" dirty="0"/>
              <a:t>l’OPCO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L’OPCO  la reverse à </a:t>
            </a:r>
            <a:r>
              <a:rPr lang="fr-FR" sz="1600" b="1" dirty="0"/>
              <a:t>France Compétences</a:t>
            </a:r>
            <a:r>
              <a:rPr lang="fr-FR" sz="1600" dirty="0"/>
              <a:t>, (l’instance nationale de régulation et de financement de la formation professionnelle et de l’apprentissage)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/>
              <a:t>France Compétence  </a:t>
            </a:r>
            <a:r>
              <a:rPr lang="fr-FR" sz="1600" dirty="0"/>
              <a:t>la répartit alors entre plusieurs acteurs (dont les </a:t>
            </a:r>
            <a:r>
              <a:rPr lang="fr-FR" sz="1600" dirty="0" err="1"/>
              <a:t>Opco</a:t>
            </a:r>
            <a:r>
              <a:rPr lang="fr-FR" sz="1600" dirty="0"/>
              <a:t>), afin de financer les actions suivantes :</a:t>
            </a:r>
          </a:p>
          <a:p>
            <a:endParaRPr lang="fr-FR" sz="1600" dirty="0"/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le développement des compétences </a:t>
            </a:r>
            <a:r>
              <a:rPr lang="fr-FR" sz="1600" dirty="0"/>
              <a:t>dans les entreprises de moins de 50 salariés ;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l’alternance </a:t>
            </a:r>
            <a:r>
              <a:rPr lang="fr-FR" sz="1600" dirty="0"/>
              <a:t>: contrat de professionnalisation, contrat d’apprentissage (via les 87 % de la taxe d’apprentissage), dispositif de reconversion ou promotion par l’alternance (Pro-A) ;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le compte personnel de formation </a:t>
            </a:r>
            <a:r>
              <a:rPr lang="fr-FR" sz="1600" dirty="0"/>
              <a:t>(CPF) et le CPF de transition professionnelle ;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le conseil en évolution professionnelle </a:t>
            </a:r>
            <a:r>
              <a:rPr lang="fr-FR" sz="1600" dirty="0"/>
              <a:t>(CEP) des actifs occupés du secteur privé ;</a:t>
            </a:r>
          </a:p>
          <a:p>
            <a:pPr marL="9080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la formation des demandeurs d’emploi</a:t>
            </a:r>
            <a:r>
              <a:rPr lang="fr-FR" sz="1600" dirty="0"/>
              <a:t>, notamment via la préparation opérationnelle à l’emploi (POE).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1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89F89AE2DEB14C92322E4CAD524114" ma:contentTypeVersion="11" ma:contentTypeDescription="Crée un document." ma:contentTypeScope="" ma:versionID="021f01f95b5dfaf46aff25661adb4fb6">
  <xsd:schema xmlns:xsd="http://www.w3.org/2001/XMLSchema" xmlns:xs="http://www.w3.org/2001/XMLSchema" xmlns:p="http://schemas.microsoft.com/office/2006/metadata/properties" xmlns:ns2="85dc2699-86c8-46ed-be6a-17aad96beb6a" xmlns:ns3="e5f0461a-b235-4712-9276-b926a10e4b20" targetNamespace="http://schemas.microsoft.com/office/2006/metadata/properties" ma:root="true" ma:fieldsID="bef61b09833554fd6c1ca7d758dbbce7" ns2:_="" ns3:_="">
    <xsd:import namespace="85dc2699-86c8-46ed-be6a-17aad96beb6a"/>
    <xsd:import namespace="e5f0461a-b235-4712-9276-b926a10e4b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c2699-86c8-46ed-be6a-17aad96beb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0461a-b235-4712-9276-b926a10e4b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16C40E-A7CE-44DB-A50E-B63B3EDDB7CB}">
  <ds:schemaRefs>
    <ds:schemaRef ds:uri="85dc2699-86c8-46ed-be6a-17aad96beb6a"/>
    <ds:schemaRef ds:uri="e5f0461a-b235-4712-9276-b926a10e4b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E0D358-6F3E-4048-AEDD-0FD2D1EAD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8830C-AA5D-4556-BCE5-CE5D35853FCF}">
  <ds:schemaRefs>
    <ds:schemaRef ds:uri="e5f0461a-b235-4712-9276-b926a10e4b2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85dc2699-86c8-46ed-be6a-17aad96beb6a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1305</Words>
  <Application>Microsoft Office PowerPoint</Application>
  <PresentationFormat>Grand écran</PresentationFormat>
  <Paragraphs>257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Rawline</vt:lpstr>
      <vt:lpstr>Times New Roman</vt:lpstr>
      <vt:lpstr>Wingdings</vt:lpstr>
      <vt:lpstr>Thème Office</vt:lpstr>
      <vt:lpstr>AKTO Occitanie RENCONTRE  GARF – 19 février 2021</vt:lpstr>
      <vt:lpstr>Un opérateur de compétences agréé par l’État</vt:lpstr>
      <vt:lpstr>Un opérateur qui accompagne  27 branches professionnelles</vt:lpstr>
      <vt:lpstr>AKTO en Occitanie</vt:lpstr>
      <vt:lpstr>AKTO en Occitanie</vt:lpstr>
      <vt:lpstr>2</vt:lpstr>
      <vt:lpstr>Présentation PowerPoint</vt:lpstr>
      <vt:lpstr>Quelques rappels  </vt:lpstr>
      <vt:lpstr>À quoi sert la contribution unique ?</vt:lpstr>
      <vt:lpstr>Calendrier et modalités de versement pour la contribution unique </vt:lpstr>
      <vt:lpstr>Présentation PowerPoint</vt:lpstr>
      <vt:lpstr>3</vt:lpstr>
      <vt:lpstr>Les Missions de l’OPC0</vt:lpstr>
      <vt:lpstr>Vos Opco vous accompagnent </vt:lpstr>
      <vt:lpstr>Accompagner les  entreprises et salariés dans leurs projets :  </vt:lpstr>
      <vt:lpstr>Mesurer les impacts de la crise pour préparer demain </vt:lpstr>
      <vt:lpstr>Présentation PowerPoint</vt:lpstr>
      <vt:lpstr>Quelques rappels sur l’entretien professionnel</vt:lpstr>
      <vt:lpstr>Présentation PowerPoint</vt:lpstr>
      <vt:lpstr>Présentation PowerPoint</vt:lpstr>
      <vt:lpstr>Présentation PowerPoint</vt:lpstr>
      <vt:lpstr>Etat des lieux récapitulatif à 6 ans  </vt:lpstr>
      <vt:lpstr> Bon à savoir </vt:lpstr>
      <vt:lpstr>4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Sybile COMMANAY-CUNY</cp:lastModifiedBy>
  <cp:revision>140</cp:revision>
  <dcterms:created xsi:type="dcterms:W3CDTF">2019-10-09T14:49:12Z</dcterms:created>
  <dcterms:modified xsi:type="dcterms:W3CDTF">2021-02-19T10:02:11Z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Ressource">
    <vt:lpwstr/>
  </property>
  <property fmtid="{D5CDD505-2E9C-101B-9397-08002B2CF9AE}" pid="3" name="TypologieRessource">
    <vt:lpwstr>76;#Présentation PPT|ab154553-e3be-41c4-9f80-781132ebecbc</vt:lpwstr>
  </property>
  <property fmtid="{D5CDD505-2E9C-101B-9397-08002B2CF9AE}" pid="4" name="directions">
    <vt:lpwstr>1;#Communication|e2d955e0-7044-4daa-a16f-051b8fb122d1</vt:lpwstr>
  </property>
  <property fmtid="{D5CDD505-2E9C-101B-9397-08002B2CF9AE}" pid="5" name="ThematiqueRessource">
    <vt:lpwstr>37;#Communication corporate|c0537da4-3e7c-470a-a7df-f1118e7400cf</vt:lpwstr>
  </property>
  <property fmtid="{D5CDD505-2E9C-101B-9397-08002B2CF9AE}" pid="6" name="ContentTypeId">
    <vt:lpwstr>0x010100C589F89AE2DEB14C92322E4CAD524114</vt:lpwstr>
  </property>
  <property fmtid="{D5CDD505-2E9C-101B-9397-08002B2CF9AE}" pid="7" name="CibleRessource">
    <vt:lpwstr>38;#Multicible|04572c6b-ca8b-4dda-9ab6-b19ca116f726</vt:lpwstr>
  </property>
</Properties>
</file>